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78" r:id="rId6"/>
    <p:sldId id="311" r:id="rId7"/>
    <p:sldId id="312" r:id="rId8"/>
    <p:sldId id="313" r:id="rId9"/>
    <p:sldId id="314" r:id="rId10"/>
    <p:sldId id="308" r:id="rId11"/>
    <p:sldId id="316" r:id="rId12"/>
    <p:sldId id="325" r:id="rId13"/>
    <p:sldId id="326" r:id="rId14"/>
    <p:sldId id="319" r:id="rId15"/>
    <p:sldId id="320" r:id="rId16"/>
    <p:sldId id="321" r:id="rId17"/>
    <p:sldId id="327"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979AF68-1328-19D8-347D-1854AA3F3201}" name="Buttorff, Dana" initials="BD" userId="S::dbuttorff@hwlochner.com::079f0835-39ba-4df5-9d4d-fd1bfe6cb1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2211" autoAdjust="0"/>
  </p:normalViewPr>
  <p:slideViewPr>
    <p:cSldViewPr snapToGrid="0">
      <p:cViewPr varScale="1">
        <p:scale>
          <a:sx n="114" d="100"/>
          <a:sy n="114" d="100"/>
        </p:scale>
        <p:origin x="474" y="102"/>
      </p:cViewPr>
      <p:guideLst>
        <p:guide orient="horz" pos="792"/>
        <p:guide pos="3144"/>
        <p:guide orient="horz" pos="960"/>
      </p:guideLst>
    </p:cSldViewPr>
  </p:slid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56" d="100"/>
          <a:sy n="56" d="100"/>
        </p:scale>
        <p:origin x="2165"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1/9/2024</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a:t>20XX</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a:t>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a:t>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a:t>Add text</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20XX</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id="{AF8E4D1E-5580-4429-B822-B0ACA17BF2DE}"/>
              </a:ext>
              <a:ext uri="{C183D7F6-B498-43B3-948B-1728B52AA6E4}">
                <adec:decorative xmlns:adec="http://schemas.microsoft.com/office/drawing/2017/decorative"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8EFE5A-E7ED-42E0-B4F7-CD6FB9AC0BE3}"/>
              </a:ext>
              <a:ext uri="{C183D7F6-B498-43B3-948B-1728B52AA6E4}">
                <adec:decorative xmlns:adec="http://schemas.microsoft.com/office/drawing/2017/decorative"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99E5560-6CE0-4494-96B0-E58711D435AA}"/>
              </a:ext>
              <a:ext uri="{C183D7F6-B498-43B3-948B-1728B52AA6E4}">
                <adec:decorative xmlns:adec="http://schemas.microsoft.com/office/drawing/2017/decorative"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etition char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a:t>CLICK TO ADD TITLE</a:t>
            </a:r>
            <a:endParaRPr lang="en-ZA"/>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a:t>QUADRANT TITLE</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18" name="Footer Placeholder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8650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a:t>CLICK TO ADD TITLE</a:t>
            </a:r>
          </a:p>
        </p:txBody>
      </p:sp>
      <p:grpSp>
        <p:nvGrpSpPr>
          <p:cNvPr id="4" name="Group 3">
            <a:extLst>
              <a:ext uri="{FF2B5EF4-FFF2-40B4-BE49-F238E27FC236}">
                <a16:creationId xmlns:a16="http://schemas.microsoft.com/office/drawing/2014/main" id="{0CBECFE1-9F80-4EFE-9699-3A240475EEDE}"/>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1357998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87560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a:t>Click to ADD TITLE</a:t>
            </a:r>
            <a:endParaRPr lang="en-ZA"/>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59" name="Text Placeholder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0" name="Text Placeholder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61" name="Text Placeholder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2" name="Text Placeholder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a:t>Year</a:t>
            </a:r>
            <a:endParaRPr lang="en-ZA"/>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a:t>Year</a:t>
            </a:r>
            <a:endParaRPr lang="en-ZA"/>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7" name="Arrow: Right 36">
            <a:extLst>
              <a:ext uri="{FF2B5EF4-FFF2-40B4-BE49-F238E27FC236}">
                <a16:creationId xmlns:a16="http://schemas.microsoft.com/office/drawing/2014/main" id="{A21A7A3E-FAE9-412E-9085-C5396DD58558}"/>
              </a:ext>
              <a:ext uri="{C183D7F6-B498-43B3-948B-1728B52AA6E4}">
                <adec:decorative xmlns:adec="http://schemas.microsoft.com/office/drawing/2017/decorative"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id="{2DB417EF-A4F1-45A2-ACA0-5C82104244A7}"/>
              </a:ext>
              <a:ext uri="{C183D7F6-B498-43B3-948B-1728B52AA6E4}">
                <adec:decorative xmlns:adec="http://schemas.microsoft.com/office/drawing/2017/decorative"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81057A-21E4-4E98-BFE7-5B870E5EAA41}"/>
              </a:ext>
              <a:ext uri="{C183D7F6-B498-43B3-948B-1728B52AA6E4}">
                <adec:decorative xmlns:adec="http://schemas.microsoft.com/office/drawing/2017/decorative"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7D18C9-8D44-4323-B6BF-BF76C2381281}"/>
              </a:ext>
              <a:ext uri="{C183D7F6-B498-43B3-948B-1728B52AA6E4}">
                <adec:decorative xmlns:adec="http://schemas.microsoft.com/office/drawing/2017/decorative"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01D3F8-FF19-44BC-9EE7-6B58CD82BBD1}"/>
              </a:ext>
              <a:ext uri="{C183D7F6-B498-43B3-948B-1728B52AA6E4}">
                <adec:decorative xmlns:adec="http://schemas.microsoft.com/office/drawing/2017/decorative"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6ACB076-AF56-41FE-9380-E9AD0CF40394}"/>
              </a:ext>
              <a:ext uri="{C183D7F6-B498-43B3-948B-1728B52AA6E4}">
                <adec:decorative xmlns:adec="http://schemas.microsoft.com/office/drawing/2017/decorative"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1BD79D-A068-4E2B-A576-16599ECD33DF}"/>
              </a:ext>
              <a:ext uri="{C183D7F6-B498-43B3-948B-1728B52AA6E4}">
                <adec:decorative xmlns:adec="http://schemas.microsoft.com/office/drawing/2017/decorative"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4" name="Text Placeholder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65" name="Text Placeholder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6" name="Text Placeholder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67" name="Text Placeholder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8" name="Text Placeholder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65061128"/>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2374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70711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76893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902027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9888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right">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0875666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Placeholder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2" name="Text Placeholder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4" name="Text Placeholder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3" name="Text Placeholder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4" name="Text Placeholder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a:t>CLICK TO ADD TITLE</a:t>
            </a:r>
          </a:p>
        </p:txBody>
      </p:sp>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Text Placeholder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68" name="Text Placeholder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1" name="Text Placeholder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2" name="Text Placeholder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Date Placeholder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a:t>20XX</a:t>
            </a:r>
          </a:p>
        </p:txBody>
      </p:sp>
      <p:sp>
        <p:nvSpPr>
          <p:cNvPr id="66" name="Footer Placeholder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a:t>Pitch deck title</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25940455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a:t>Click to ADD TITLE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a:t>20XX</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Pitch deck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with ic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a:t>CLICK TO ADD TITLE</a:t>
            </a:r>
          </a:p>
        </p:txBody>
      </p:sp>
      <p:sp>
        <p:nvSpPr>
          <p:cNvPr id="60" name="Online Image Placeholder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p>
        </p:txBody>
      </p:sp>
      <p:sp>
        <p:nvSpPr>
          <p:cNvPr id="61" name="Online Image Placeholder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p>
        </p:txBody>
      </p:sp>
      <p:sp>
        <p:nvSpPr>
          <p:cNvPr id="62" name="Online Image Placeholder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63" name="Date Placeholder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a:t>20XX</a:t>
            </a:r>
          </a:p>
        </p:txBody>
      </p:sp>
      <p:sp>
        <p:nvSpPr>
          <p:cNvPr id="64" name="Footer Placeholder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65" name="Slide Number Placeholder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03132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24761049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1" r:id="rId3"/>
    <p:sldLayoutId id="2147483677" r:id="rId4"/>
    <p:sldLayoutId id="2147483679" r:id="rId5"/>
    <p:sldLayoutId id="2147483678" r:id="rId6"/>
    <p:sldLayoutId id="2147483681" r:id="rId7"/>
    <p:sldLayoutId id="2147483680" r:id="rId8"/>
    <p:sldLayoutId id="2147483694" r:id="rId9"/>
    <p:sldLayoutId id="2147483685" r:id="rId10"/>
    <p:sldLayoutId id="2147483697" r:id="rId11"/>
    <p:sldLayoutId id="2147483687" r:id="rId12"/>
    <p:sldLayoutId id="2147483684" r:id="rId13"/>
    <p:sldLayoutId id="2147483698" r:id="rId14"/>
    <p:sldLayoutId id="2147483676" r:id="rId15"/>
    <p:sldLayoutId id="2147483671" r:id="rId16"/>
    <p:sldLayoutId id="2147483670" r:id="rId17"/>
    <p:sldLayoutId id="2147483683" r:id="rId18"/>
    <p:sldLayoutId id="2147483696" r:id="rId19"/>
    <p:sldLayoutId id="2147483672" r:id="rId2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9.png"/><Relationship Id="rId1" Type="http://schemas.openxmlformats.org/officeDocument/2006/relationships/slideLayout" Target="../slideLayouts/slideLayout19.xml"/><Relationship Id="rId4" Type="http://schemas.openxmlformats.org/officeDocument/2006/relationships/image" Target="../media/image42.jpg"/></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34.sv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7.jpe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5D388D9-DE80-D34A-521F-35DF870EABE5}"/>
              </a:ext>
            </a:extLst>
          </p:cNvPr>
          <p:cNvPicPr>
            <a:picLocks noChangeAspect="1"/>
          </p:cNvPicPr>
          <p:nvPr/>
        </p:nvPicPr>
        <p:blipFill>
          <a:blip r:embed="rId2"/>
          <a:stretch>
            <a:fillRect/>
          </a:stretch>
        </p:blipFill>
        <p:spPr>
          <a:xfrm>
            <a:off x="0" y="4096512"/>
            <a:ext cx="1866882" cy="1998468"/>
          </a:xfrm>
          <a:prstGeom prst="rect">
            <a:avLst/>
          </a:prstGeom>
        </p:spPr>
      </p:pic>
      <p:sp>
        <p:nvSpPr>
          <p:cNvPr id="2" name="Title 1">
            <a:extLst>
              <a:ext uri="{FF2B5EF4-FFF2-40B4-BE49-F238E27FC236}">
                <a16:creationId xmlns:a16="http://schemas.microsoft.com/office/drawing/2014/main" id="{D26CE656-5D02-B1FA-FB81-01F60C69D878}"/>
              </a:ext>
            </a:extLst>
          </p:cNvPr>
          <p:cNvSpPr>
            <a:spLocks noGrp="1"/>
          </p:cNvSpPr>
          <p:nvPr>
            <p:ph type="ctrTitle"/>
          </p:nvPr>
        </p:nvSpPr>
        <p:spPr>
          <a:xfrm>
            <a:off x="2328885" y="124403"/>
            <a:ext cx="8743434" cy="926450"/>
          </a:xfrm>
        </p:spPr>
        <p:txBody>
          <a:bodyPr/>
          <a:lstStyle/>
          <a:p>
            <a:r>
              <a:rPr lang="en-US" dirty="0">
                <a:solidFill>
                  <a:schemeClr val="tx1">
                    <a:lumMod val="50000"/>
                    <a:lumOff val="50000"/>
                  </a:schemeClr>
                </a:solidFill>
              </a:rPr>
              <a:t>Wildlife Crossings</a:t>
            </a:r>
          </a:p>
        </p:txBody>
      </p:sp>
      <p:sp>
        <p:nvSpPr>
          <p:cNvPr id="3" name="Subtitle 2">
            <a:extLst>
              <a:ext uri="{FF2B5EF4-FFF2-40B4-BE49-F238E27FC236}">
                <a16:creationId xmlns:a16="http://schemas.microsoft.com/office/drawing/2014/main" id="{3593CA19-344C-455C-B8EC-D265AD5C1E91}"/>
              </a:ext>
            </a:extLst>
          </p:cNvPr>
          <p:cNvSpPr>
            <a:spLocks noGrp="1"/>
          </p:cNvSpPr>
          <p:nvPr>
            <p:ph type="subTitle" idx="1"/>
          </p:nvPr>
        </p:nvSpPr>
        <p:spPr>
          <a:xfrm>
            <a:off x="4411102" y="1704683"/>
            <a:ext cx="4165934" cy="1219320"/>
          </a:xfrm>
        </p:spPr>
        <p:txBody>
          <a:bodyPr numCol="1"/>
          <a:lstStyle/>
          <a:p>
            <a:r>
              <a:rPr lang="en-US" b="1" dirty="0">
                <a:solidFill>
                  <a:schemeClr val="tx1">
                    <a:lumMod val="50000"/>
                    <a:lumOff val="50000"/>
                  </a:schemeClr>
                </a:solidFill>
              </a:rPr>
              <a:t>Created by: Andrew M. Logsdon   &amp;</a:t>
            </a:r>
          </a:p>
          <a:p>
            <a:r>
              <a:rPr lang="en-US" dirty="0">
                <a:solidFill>
                  <a:schemeClr val="tx1">
                    <a:lumMod val="50000"/>
                    <a:lumOff val="50000"/>
                  </a:schemeClr>
                </a:solidFill>
              </a:rPr>
              <a:t>Ecology &amp; Permitting Branch Manager</a:t>
            </a:r>
          </a:p>
          <a:p>
            <a:r>
              <a:rPr lang="en-US" dirty="0">
                <a:solidFill>
                  <a:schemeClr val="tx1">
                    <a:lumMod val="50000"/>
                    <a:lumOff val="50000"/>
                  </a:schemeClr>
                </a:solidFill>
              </a:rPr>
              <a:t>KYTC</a:t>
            </a:r>
          </a:p>
        </p:txBody>
      </p:sp>
      <p:sp>
        <p:nvSpPr>
          <p:cNvPr id="5" name="Subtitle 2">
            <a:extLst>
              <a:ext uri="{FF2B5EF4-FFF2-40B4-BE49-F238E27FC236}">
                <a16:creationId xmlns:a16="http://schemas.microsoft.com/office/drawing/2014/main" id="{F558E98D-D4C5-CF11-BC6E-32C0E31F18B1}"/>
              </a:ext>
            </a:extLst>
          </p:cNvPr>
          <p:cNvSpPr txBox="1">
            <a:spLocks/>
          </p:cNvSpPr>
          <p:nvPr/>
        </p:nvSpPr>
        <p:spPr>
          <a:xfrm>
            <a:off x="8577036" y="1706401"/>
            <a:ext cx="3496701" cy="1305386"/>
          </a:xfrm>
          <a:prstGeom prst="rect">
            <a:avLst/>
          </a:prstGeom>
        </p:spPr>
        <p:txBody>
          <a:bodyPr vert="horz" lIns="91440" tIns="45720" rIns="91440" bIns="45720" numCol="1" rtlCol="0">
            <a:norm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tx1">
                    <a:lumMod val="50000"/>
                    <a:lumOff val="50000"/>
                  </a:schemeClr>
                </a:solidFill>
              </a:rPr>
              <a:t>Kevin M. Connor, MS</a:t>
            </a:r>
          </a:p>
          <a:p>
            <a:r>
              <a:rPr lang="en-US" dirty="0">
                <a:solidFill>
                  <a:schemeClr val="tx1">
                    <a:lumMod val="50000"/>
                    <a:lumOff val="50000"/>
                  </a:schemeClr>
                </a:solidFill>
              </a:rPr>
              <a:t>Senior Environmental Manager</a:t>
            </a:r>
          </a:p>
          <a:p>
            <a:r>
              <a:rPr lang="en-US" dirty="0">
                <a:solidFill>
                  <a:schemeClr val="tx1">
                    <a:lumMod val="50000"/>
                    <a:lumOff val="50000"/>
                  </a:schemeClr>
                </a:solidFill>
              </a:rPr>
              <a:t>H.W. Lochner, Inc.</a:t>
            </a:r>
          </a:p>
        </p:txBody>
      </p:sp>
      <p:pic>
        <p:nvPicPr>
          <p:cNvPr id="6" name="Picture 2" descr="The Robert L. B. Tobin Land Bridge in San Antonio.">
            <a:extLst>
              <a:ext uri="{FF2B5EF4-FFF2-40B4-BE49-F238E27FC236}">
                <a16:creationId xmlns:a16="http://schemas.microsoft.com/office/drawing/2014/main" id="{79107C0A-4E36-278C-DCAB-39E2ECB49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319" y="2886356"/>
            <a:ext cx="6266895" cy="39156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5370A6-D4CB-14FD-69F8-06C0D04C585C}"/>
              </a:ext>
            </a:extLst>
          </p:cNvPr>
          <p:cNvSpPr txBox="1"/>
          <p:nvPr/>
        </p:nvSpPr>
        <p:spPr>
          <a:xfrm>
            <a:off x="7724728" y="6525034"/>
            <a:ext cx="3287486" cy="276999"/>
          </a:xfrm>
          <a:prstGeom prst="rect">
            <a:avLst/>
          </a:prstGeom>
          <a:solidFill>
            <a:schemeClr val="bg1">
              <a:lumMod val="95000"/>
            </a:schemeClr>
          </a:solidFill>
        </p:spPr>
        <p:txBody>
          <a:bodyPr wrap="square" rtlCol="0">
            <a:spAutoFit/>
          </a:bodyPr>
          <a:lstStyle/>
          <a:p>
            <a:r>
              <a:rPr lang="en-US" sz="1200" b="0" i="0" dirty="0">
                <a:solidFill>
                  <a:srgbClr val="000000"/>
                </a:solidFill>
                <a:effectLst/>
                <a:latin typeface="Ringside-Narrow"/>
              </a:rPr>
              <a:t>The Robert L. B. Tobin Land Bridge in San Antonio.</a:t>
            </a:r>
            <a:endParaRPr lang="en-US" sz="1200" dirty="0"/>
          </a:p>
        </p:txBody>
      </p:sp>
      <p:sp>
        <p:nvSpPr>
          <p:cNvPr id="8" name="TextBox 7">
            <a:extLst>
              <a:ext uri="{FF2B5EF4-FFF2-40B4-BE49-F238E27FC236}">
                <a16:creationId xmlns:a16="http://schemas.microsoft.com/office/drawing/2014/main" id="{C3134F59-9EA0-5951-7A33-32450946B3CE}"/>
              </a:ext>
            </a:extLst>
          </p:cNvPr>
          <p:cNvSpPr txBox="1"/>
          <p:nvPr/>
        </p:nvSpPr>
        <p:spPr>
          <a:xfrm>
            <a:off x="4411102" y="1041959"/>
            <a:ext cx="6433207" cy="646331"/>
          </a:xfrm>
          <a:prstGeom prst="rect">
            <a:avLst/>
          </a:prstGeom>
          <a:noFill/>
        </p:spPr>
        <p:txBody>
          <a:bodyPr wrap="square" rtlCol="0">
            <a:spAutoFit/>
          </a:bodyPr>
          <a:lstStyle/>
          <a:p>
            <a:r>
              <a:rPr lang="en-US" b="1" dirty="0">
                <a:solidFill>
                  <a:schemeClr val="bg1">
                    <a:lumMod val="50000"/>
                  </a:schemeClr>
                </a:solidFill>
              </a:rPr>
              <a:t>Presented by: Cassondra Cruikshank</a:t>
            </a:r>
          </a:p>
          <a:p>
            <a:r>
              <a:rPr lang="en-US" dirty="0">
                <a:solidFill>
                  <a:schemeClr val="bg1">
                    <a:lumMod val="50000"/>
                  </a:schemeClr>
                </a:solidFill>
              </a:rPr>
              <a:t>Environmental Biologist II</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8"/>
          <a:stretch>
            <a:fillRect/>
          </a:stretch>
        </p:blipFill>
        <p:spPr>
          <a:xfrm>
            <a:off x="10253472" y="4811979"/>
            <a:ext cx="1613224" cy="1726933"/>
          </a:xfrm>
        </p:spPr>
      </p:pic>
      <p:sp>
        <p:nvSpPr>
          <p:cNvPr id="7" name="TextBox 6">
            <a:extLst>
              <a:ext uri="{FF2B5EF4-FFF2-40B4-BE49-F238E27FC236}">
                <a16:creationId xmlns:a16="http://schemas.microsoft.com/office/drawing/2014/main" id="{625C8F06-72A6-6F0D-2007-A0C14F826555}"/>
              </a:ext>
            </a:extLst>
          </p:cNvPr>
          <p:cNvSpPr txBox="1"/>
          <p:nvPr/>
        </p:nvSpPr>
        <p:spPr>
          <a:xfrm>
            <a:off x="1259296" y="399393"/>
            <a:ext cx="10532654" cy="707886"/>
          </a:xfrm>
          <a:prstGeom prst="rect">
            <a:avLst/>
          </a:prstGeom>
          <a:noFill/>
        </p:spPr>
        <p:txBody>
          <a:bodyPr wrap="square" rtlCol="0">
            <a:spAutoFit/>
          </a:bodyPr>
          <a:lstStyle/>
          <a:p>
            <a:r>
              <a:rPr lang="en-US" sz="4000" b="1" cap="all" dirty="0">
                <a:solidFill>
                  <a:schemeClr val="accent1"/>
                </a:solidFill>
                <a:latin typeface="+mj-lt"/>
                <a:ea typeface="+mj-ea"/>
                <a:cs typeface="+mj-cs"/>
              </a:rPr>
              <a:t>What will we study</a:t>
            </a:r>
          </a:p>
        </p:txBody>
      </p:sp>
      <p:sp>
        <p:nvSpPr>
          <p:cNvPr id="3" name="Content Placeholder 3">
            <a:extLst>
              <a:ext uri="{FF2B5EF4-FFF2-40B4-BE49-F238E27FC236}">
                <a16:creationId xmlns:a16="http://schemas.microsoft.com/office/drawing/2014/main" id="{FE4A4A89-1189-7FA6-63B2-473C23AE19C2}"/>
              </a:ext>
            </a:extLst>
          </p:cNvPr>
          <p:cNvSpPr txBox="1">
            <a:spLocks/>
          </p:cNvSpPr>
          <p:nvPr/>
        </p:nvSpPr>
        <p:spPr>
          <a:xfrm>
            <a:off x="1337618" y="1440008"/>
            <a:ext cx="8744430" cy="4310666"/>
          </a:xfrm>
          <a:prstGeom prst="rect">
            <a:avLst/>
          </a:prstGeom>
        </p:spPr>
        <p:txBody>
          <a:bodyPr vert="horz" lIns="91440" tIns="45720" rIns="91440" bIns="45720" rtlCol="0">
            <a:normAutofit/>
          </a:bodyPr>
          <a:lstStyle>
            <a:lvl1pPr marL="0" indent="0" algn="ctr"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ts val="2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ctr" defTabSz="914400" rtl="0" eaLnBrk="1" latinLnBrk="0" hangingPunct="1">
              <a:lnSpc>
                <a:spcPts val="2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ctr" defTabSz="914400" rtl="0" eaLnBrk="1" latinLnBrk="0" hangingPunct="1">
              <a:lnSpc>
                <a:spcPts val="2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ts val="2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000" dirty="0"/>
              <a:t>According to the State Farm Insurance Company’s 2022 report on animal collisions, the likelihood of an animal involved claim in Kentucky is 1 in 85. Kentucky ranks </a:t>
            </a:r>
            <a:r>
              <a:rPr lang="en-US" sz="2000" b="1" dirty="0"/>
              <a:t>19th</a:t>
            </a:r>
            <a:r>
              <a:rPr lang="en-US" sz="2000" dirty="0"/>
              <a:t> in the nation for reported animal collisions.</a:t>
            </a:r>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dirty="0"/>
              <a:t>KYTC will start with a comprehensive assessment of the existing road network and its impact on wildlife populations will be conducted. This evaluation will identify key areas where road expansions and high traffic volumes intersect with important wildlife habitats and migration routes.</a:t>
            </a:r>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dirty="0"/>
              <a:t>The focused corridor study area includes segments of I-64 and US 60 between Frankfort, Kentucky (the State Capital) and the Jefferson County/Louisville Metro area (the most populous area in the state) and runs through parts of Jefferson, Shelby, and Franklin Counties.</a:t>
            </a:r>
          </a:p>
        </p:txBody>
      </p:sp>
    </p:spTree>
    <p:extLst>
      <p:ext uri="{BB962C8B-B14F-4D97-AF65-F5344CB8AC3E}">
        <p14:creationId xmlns:p14="http://schemas.microsoft.com/office/powerpoint/2010/main" val="66721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A036-66E9-95C0-CA98-0378F1C3110D}"/>
              </a:ext>
            </a:extLst>
          </p:cNvPr>
          <p:cNvSpPr>
            <a:spLocks noGrp="1"/>
          </p:cNvSpPr>
          <p:nvPr>
            <p:ph type="title"/>
          </p:nvPr>
        </p:nvSpPr>
        <p:spPr>
          <a:xfrm>
            <a:off x="914400" y="896112"/>
            <a:ext cx="9641150" cy="1362456"/>
          </a:xfrm>
        </p:spPr>
        <p:txBody>
          <a:bodyPr/>
          <a:lstStyle/>
          <a:p>
            <a:r>
              <a:rPr lang="en-US" dirty="0"/>
              <a:t>Why That specific Corridor?</a:t>
            </a:r>
          </a:p>
        </p:txBody>
      </p:sp>
      <p:pic>
        <p:nvPicPr>
          <p:cNvPr id="11" name="Content Placeholder 10" descr="A map of a city&#10;&#10;Description automatically generated">
            <a:extLst>
              <a:ext uri="{FF2B5EF4-FFF2-40B4-BE49-F238E27FC236}">
                <a16:creationId xmlns:a16="http://schemas.microsoft.com/office/drawing/2014/main" id="{EC1359C6-CCEC-7C7D-49FD-7CA95F058E95}"/>
              </a:ext>
            </a:extLst>
          </p:cNvPr>
          <p:cNvPicPr>
            <a:picLocks noGrp="1" noChangeAspect="1"/>
          </p:cNvPicPr>
          <p:nvPr>
            <p:ph sz="half" idx="1"/>
          </p:nvPr>
        </p:nvPicPr>
        <p:blipFill>
          <a:blip r:embed="rId2"/>
          <a:stretch>
            <a:fillRect/>
          </a:stretch>
        </p:blipFill>
        <p:spPr>
          <a:xfrm>
            <a:off x="150495" y="2033371"/>
            <a:ext cx="10972800" cy="2992582"/>
          </a:xfrm>
        </p:spPr>
      </p:pic>
      <p:sp>
        <p:nvSpPr>
          <p:cNvPr id="9" name="Slide Number Placeholder 8">
            <a:extLst>
              <a:ext uri="{FF2B5EF4-FFF2-40B4-BE49-F238E27FC236}">
                <a16:creationId xmlns:a16="http://schemas.microsoft.com/office/drawing/2014/main" id="{8E5944D3-5A18-670A-7667-7AC14826A35B}"/>
              </a:ext>
            </a:extLst>
          </p:cNvPr>
          <p:cNvSpPr>
            <a:spLocks noGrp="1"/>
          </p:cNvSpPr>
          <p:nvPr>
            <p:ph type="sldNum" sz="quarter" idx="12"/>
          </p:nvPr>
        </p:nvSpPr>
        <p:spPr/>
        <p:txBody>
          <a:bodyPr/>
          <a:lstStyle/>
          <a:p>
            <a:fld id="{B5CEABB6-07DC-46E8-9B57-56EC44A396E5}" type="slidenum">
              <a:rPr lang="en-US" smtClean="0"/>
              <a:pPr/>
              <a:t>11</a:t>
            </a:fld>
            <a:endParaRPr lang="en-US"/>
          </a:p>
        </p:txBody>
      </p:sp>
    </p:spTree>
    <p:extLst>
      <p:ext uri="{BB962C8B-B14F-4D97-AF65-F5344CB8AC3E}">
        <p14:creationId xmlns:p14="http://schemas.microsoft.com/office/powerpoint/2010/main" val="192859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D4730122-EC9C-9B26-69EC-9896153E1EDF}"/>
              </a:ext>
            </a:extLst>
          </p:cNvPr>
          <p:cNvPicPr>
            <a:picLocks noChangeAspect="1"/>
          </p:cNvPicPr>
          <p:nvPr/>
        </p:nvPicPr>
        <p:blipFill>
          <a:blip r:embed="rId2"/>
          <a:stretch>
            <a:fillRect/>
          </a:stretch>
        </p:blipFill>
        <p:spPr>
          <a:xfrm>
            <a:off x="11027516" y="5328725"/>
            <a:ext cx="1281289" cy="1371600"/>
          </a:xfrm>
          <a:prstGeom prst="rect">
            <a:avLst/>
          </a:prstGeom>
        </p:spPr>
      </p:pic>
      <p:sp>
        <p:nvSpPr>
          <p:cNvPr id="3" name="Title 1">
            <a:extLst>
              <a:ext uri="{FF2B5EF4-FFF2-40B4-BE49-F238E27FC236}">
                <a16:creationId xmlns:a16="http://schemas.microsoft.com/office/drawing/2014/main" id="{C644C456-1ED5-371D-CA28-C8CA00A0E13D}"/>
              </a:ext>
            </a:extLst>
          </p:cNvPr>
          <p:cNvSpPr>
            <a:spLocks noGrp="1"/>
          </p:cNvSpPr>
          <p:nvPr>
            <p:ph type="title"/>
          </p:nvPr>
        </p:nvSpPr>
        <p:spPr>
          <a:xfrm>
            <a:off x="932156" y="301308"/>
            <a:ext cx="9641150" cy="1362456"/>
          </a:xfrm>
        </p:spPr>
        <p:txBody>
          <a:bodyPr>
            <a:normAutofit/>
          </a:bodyPr>
          <a:lstStyle/>
          <a:p>
            <a:r>
              <a:rPr lang="en-US" sz="4000" dirty="0"/>
              <a:t>Why That specific Corridor?</a:t>
            </a:r>
          </a:p>
        </p:txBody>
      </p:sp>
      <p:pic>
        <p:nvPicPr>
          <p:cNvPr id="5" name="Picture 4" descr="Map&#10;&#10;Description automatically generated">
            <a:extLst>
              <a:ext uri="{FF2B5EF4-FFF2-40B4-BE49-F238E27FC236}">
                <a16:creationId xmlns:a16="http://schemas.microsoft.com/office/drawing/2014/main" id="{E0B44E76-A67E-3DE1-DE46-CB2938E1FE12}"/>
              </a:ext>
            </a:extLst>
          </p:cNvPr>
          <p:cNvPicPr>
            <a:picLocks noChangeAspect="1"/>
          </p:cNvPicPr>
          <p:nvPr/>
        </p:nvPicPr>
        <p:blipFill>
          <a:blip r:embed="rId3"/>
          <a:stretch>
            <a:fillRect/>
          </a:stretch>
        </p:blipFill>
        <p:spPr>
          <a:xfrm>
            <a:off x="2964402" y="982536"/>
            <a:ext cx="5149788" cy="2616772"/>
          </a:xfrm>
          <a:prstGeom prst="rect">
            <a:avLst/>
          </a:prstGeom>
        </p:spPr>
      </p:pic>
      <p:pic>
        <p:nvPicPr>
          <p:cNvPr id="7" name="Picture 6" descr="Chart, map&#10;&#10;Description automatically generated">
            <a:extLst>
              <a:ext uri="{FF2B5EF4-FFF2-40B4-BE49-F238E27FC236}">
                <a16:creationId xmlns:a16="http://schemas.microsoft.com/office/drawing/2014/main" id="{5BA5D6A7-556F-7FE2-55EF-5D08C8283A05}"/>
              </a:ext>
            </a:extLst>
          </p:cNvPr>
          <p:cNvPicPr>
            <a:picLocks noChangeAspect="1"/>
          </p:cNvPicPr>
          <p:nvPr/>
        </p:nvPicPr>
        <p:blipFill>
          <a:blip r:embed="rId4"/>
          <a:stretch>
            <a:fillRect/>
          </a:stretch>
        </p:blipFill>
        <p:spPr>
          <a:xfrm>
            <a:off x="2567496" y="3708181"/>
            <a:ext cx="5943600" cy="3020133"/>
          </a:xfrm>
          <a:prstGeom prst="rect">
            <a:avLst/>
          </a:prstGeom>
        </p:spPr>
      </p:pic>
    </p:spTree>
    <p:extLst>
      <p:ext uri="{BB962C8B-B14F-4D97-AF65-F5344CB8AC3E}">
        <p14:creationId xmlns:p14="http://schemas.microsoft.com/office/powerpoint/2010/main" val="267381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D4730122-EC9C-9B26-69EC-9896153E1EDF}"/>
              </a:ext>
            </a:extLst>
          </p:cNvPr>
          <p:cNvPicPr>
            <a:picLocks noChangeAspect="1"/>
          </p:cNvPicPr>
          <p:nvPr/>
        </p:nvPicPr>
        <p:blipFill>
          <a:blip r:embed="rId2"/>
          <a:stretch>
            <a:fillRect/>
          </a:stretch>
        </p:blipFill>
        <p:spPr>
          <a:xfrm>
            <a:off x="11027516" y="5328725"/>
            <a:ext cx="1281289" cy="1371600"/>
          </a:xfrm>
          <a:prstGeom prst="rect">
            <a:avLst/>
          </a:prstGeom>
        </p:spPr>
      </p:pic>
      <p:pic>
        <p:nvPicPr>
          <p:cNvPr id="4" name="Picture 3" descr="Chart, map&#10;&#10;Description automatically generated">
            <a:extLst>
              <a:ext uri="{FF2B5EF4-FFF2-40B4-BE49-F238E27FC236}">
                <a16:creationId xmlns:a16="http://schemas.microsoft.com/office/drawing/2014/main" id="{13961678-FCE8-FCC5-E0D1-D4D243E21ACC}"/>
              </a:ext>
            </a:extLst>
          </p:cNvPr>
          <p:cNvPicPr>
            <a:picLocks noChangeAspect="1"/>
          </p:cNvPicPr>
          <p:nvPr/>
        </p:nvPicPr>
        <p:blipFill>
          <a:blip r:embed="rId3"/>
          <a:stretch>
            <a:fillRect/>
          </a:stretch>
        </p:blipFill>
        <p:spPr>
          <a:xfrm>
            <a:off x="988868" y="1318857"/>
            <a:ext cx="8997663" cy="4572000"/>
          </a:xfrm>
          <a:prstGeom prst="rect">
            <a:avLst/>
          </a:prstGeom>
        </p:spPr>
      </p:pic>
    </p:spTree>
    <p:extLst>
      <p:ext uri="{BB962C8B-B14F-4D97-AF65-F5344CB8AC3E}">
        <p14:creationId xmlns:p14="http://schemas.microsoft.com/office/powerpoint/2010/main" val="84361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8"/>
          <a:stretch>
            <a:fillRect/>
          </a:stretch>
        </p:blipFill>
        <p:spPr>
          <a:xfrm>
            <a:off x="10253472" y="4811979"/>
            <a:ext cx="1613224" cy="1726933"/>
          </a:xfrm>
        </p:spPr>
      </p:pic>
      <p:sp>
        <p:nvSpPr>
          <p:cNvPr id="7" name="TextBox 6">
            <a:extLst>
              <a:ext uri="{FF2B5EF4-FFF2-40B4-BE49-F238E27FC236}">
                <a16:creationId xmlns:a16="http://schemas.microsoft.com/office/drawing/2014/main" id="{625C8F06-72A6-6F0D-2007-A0C14F826555}"/>
              </a:ext>
            </a:extLst>
          </p:cNvPr>
          <p:cNvSpPr txBox="1"/>
          <p:nvPr/>
        </p:nvSpPr>
        <p:spPr>
          <a:xfrm>
            <a:off x="1259296" y="399393"/>
            <a:ext cx="10532654" cy="707886"/>
          </a:xfrm>
          <a:prstGeom prst="rect">
            <a:avLst/>
          </a:prstGeom>
          <a:noFill/>
        </p:spPr>
        <p:txBody>
          <a:bodyPr wrap="square" rtlCol="0">
            <a:spAutoFit/>
          </a:bodyPr>
          <a:lstStyle/>
          <a:p>
            <a:r>
              <a:rPr lang="en-US" sz="4000" b="1" cap="all" dirty="0">
                <a:solidFill>
                  <a:schemeClr val="accent1"/>
                </a:solidFill>
                <a:latin typeface="+mj-lt"/>
                <a:ea typeface="+mj-ea"/>
                <a:cs typeface="+mj-cs"/>
              </a:rPr>
              <a:t>Who will we work with?</a:t>
            </a:r>
          </a:p>
        </p:txBody>
      </p:sp>
      <p:sp>
        <p:nvSpPr>
          <p:cNvPr id="3" name="Content Placeholder 3">
            <a:extLst>
              <a:ext uri="{FF2B5EF4-FFF2-40B4-BE49-F238E27FC236}">
                <a16:creationId xmlns:a16="http://schemas.microsoft.com/office/drawing/2014/main" id="{FE4A4A89-1189-7FA6-63B2-473C23AE19C2}"/>
              </a:ext>
            </a:extLst>
          </p:cNvPr>
          <p:cNvSpPr txBox="1">
            <a:spLocks/>
          </p:cNvSpPr>
          <p:nvPr/>
        </p:nvSpPr>
        <p:spPr>
          <a:xfrm>
            <a:off x="1337618" y="1440008"/>
            <a:ext cx="8744430" cy="4874082"/>
          </a:xfrm>
          <a:prstGeom prst="rect">
            <a:avLst/>
          </a:prstGeom>
        </p:spPr>
        <p:txBody>
          <a:bodyPr vert="horz" lIns="91440" tIns="45720" rIns="91440" bIns="45720" rtlCol="0">
            <a:normAutofit/>
          </a:bodyPr>
          <a:lstStyle>
            <a:lvl1pPr marL="0" indent="0" algn="ctr"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ts val="2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ctr" defTabSz="914400" rtl="0" eaLnBrk="1" latinLnBrk="0" hangingPunct="1">
              <a:lnSpc>
                <a:spcPts val="2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ctr" defTabSz="914400" rtl="0" eaLnBrk="1" latinLnBrk="0" hangingPunct="1">
              <a:lnSpc>
                <a:spcPts val="2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ts val="2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spcAft>
                <a:spcPts val="600"/>
              </a:spcAft>
              <a:buFont typeface="Arial" panose="020B0604020202020204" pitchFamily="34" charset="0"/>
              <a:buChar char="•"/>
            </a:pPr>
            <a:r>
              <a:rPr lang="en-US" sz="2000" dirty="0"/>
              <a:t>KYTC will have a “strategic partnership” with the Kentucky Department of Fish and Wildlife Resources (KDFWR) during the implementation of the grant and planning process.</a:t>
            </a:r>
          </a:p>
          <a:p>
            <a:pPr marL="285750" indent="-285750" algn="l">
              <a:buFont typeface="Arial" panose="020B0604020202020204" pitchFamily="34" charset="0"/>
              <a:buChar char="•"/>
            </a:pPr>
            <a:r>
              <a:rPr lang="en-US" sz="2000" dirty="0"/>
              <a:t>Some more supporting agencies and non-governmental groups include US Fish and Wildlife Service-KY Field Office, Kentucky Conservation Committee (Bluegrass Conservancy, Kentucky Natural Lands Trust, American Farmland Trust, and The Nature Conservancy of Kentucky), The Kentucky Sportsman Caucus.</a:t>
            </a:r>
          </a:p>
          <a:p>
            <a:pPr marL="285750" indent="-285750" algn="l">
              <a:buFont typeface="Arial" panose="020B0604020202020204" pitchFamily="34" charset="0"/>
              <a:buChar char="•"/>
            </a:pPr>
            <a:r>
              <a:rPr lang="en-US" sz="2000" dirty="0"/>
              <a:t>Our Commonwealth neighbor, Virginia, is about 5-7 years ahead of us in this process has reached out and is willing to assist in Kentucky’s effort. They have completed a successful WVC planning effort and are moving into the planning and construction phase soon. The hope is to one day team up on a crossing project along our border near Pine Mountain and US 460.</a:t>
            </a:r>
          </a:p>
          <a:p>
            <a:pPr marL="285750" indent="-285750" algn="l">
              <a:buFont typeface="Arial" panose="020B0604020202020204" pitchFamily="34" charset="0"/>
              <a:buChar char="•"/>
            </a:pPr>
            <a:r>
              <a:rPr lang="en-US" sz="2000" dirty="0"/>
              <a:t>Sixty seven elected officials throughout the state have prepared letters of support from their offices to FHWA in an effort to help KYTC be awarded funding.</a:t>
            </a:r>
          </a:p>
        </p:txBody>
      </p:sp>
    </p:spTree>
    <p:extLst>
      <p:ext uri="{BB962C8B-B14F-4D97-AF65-F5344CB8AC3E}">
        <p14:creationId xmlns:p14="http://schemas.microsoft.com/office/powerpoint/2010/main" val="47250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A7DB-F888-EFC8-8EB8-F8324B2A774F}"/>
              </a:ext>
            </a:extLst>
          </p:cNvPr>
          <p:cNvSpPr>
            <a:spLocks noGrp="1"/>
          </p:cNvSpPr>
          <p:nvPr>
            <p:ph type="title"/>
          </p:nvPr>
        </p:nvSpPr>
        <p:spPr>
          <a:xfrm>
            <a:off x="796159" y="2747772"/>
            <a:ext cx="9124951" cy="1362456"/>
          </a:xfrm>
        </p:spPr>
        <p:txBody>
          <a:bodyPr/>
          <a:lstStyle/>
          <a:p>
            <a:r>
              <a:rPr lang="en-US" dirty="0"/>
              <a:t>PLEASE STAY TUNED</a:t>
            </a:r>
          </a:p>
        </p:txBody>
      </p:sp>
      <p:sp>
        <p:nvSpPr>
          <p:cNvPr id="9" name="Slide Number Placeholder 8">
            <a:extLst>
              <a:ext uri="{FF2B5EF4-FFF2-40B4-BE49-F238E27FC236}">
                <a16:creationId xmlns:a16="http://schemas.microsoft.com/office/drawing/2014/main" id="{E854E99C-F030-59D0-3CF0-EA4E06099B8B}"/>
              </a:ext>
            </a:extLst>
          </p:cNvPr>
          <p:cNvSpPr>
            <a:spLocks noGrp="1"/>
          </p:cNvSpPr>
          <p:nvPr>
            <p:ph type="sldNum" sz="quarter" idx="12"/>
          </p:nvPr>
        </p:nvSpPr>
        <p:spPr/>
        <p:txBody>
          <a:bodyPr/>
          <a:lstStyle/>
          <a:p>
            <a:fld id="{B5CEABB6-07DC-46E8-9B57-56EC44A396E5}" type="slidenum">
              <a:rPr lang="en-US" smtClean="0"/>
              <a:pPr/>
              <a:t>15</a:t>
            </a:fld>
            <a:endParaRPr lang="en-US"/>
          </a:p>
        </p:txBody>
      </p:sp>
    </p:spTree>
    <p:extLst>
      <p:ext uri="{BB962C8B-B14F-4D97-AF65-F5344CB8AC3E}">
        <p14:creationId xmlns:p14="http://schemas.microsoft.com/office/powerpoint/2010/main" val="55308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8"/>
          <a:stretch>
            <a:fillRect/>
          </a:stretch>
        </p:blipFill>
        <p:spPr>
          <a:xfrm>
            <a:off x="10253472" y="4811979"/>
            <a:ext cx="1613224" cy="1726933"/>
          </a:xfrm>
        </p:spPr>
      </p:pic>
      <p:sp>
        <p:nvSpPr>
          <p:cNvPr id="3" name="TextBox 2">
            <a:extLst>
              <a:ext uri="{FF2B5EF4-FFF2-40B4-BE49-F238E27FC236}">
                <a16:creationId xmlns:a16="http://schemas.microsoft.com/office/drawing/2014/main" id="{6B518FBE-3469-D68C-FD51-94CE1A05EA69}"/>
              </a:ext>
            </a:extLst>
          </p:cNvPr>
          <p:cNvSpPr txBox="1"/>
          <p:nvPr/>
        </p:nvSpPr>
        <p:spPr>
          <a:xfrm>
            <a:off x="1838155" y="1203243"/>
            <a:ext cx="8187655" cy="5909310"/>
          </a:xfrm>
          <a:prstGeom prst="rect">
            <a:avLst/>
          </a:prstGeom>
          <a:noFill/>
        </p:spPr>
        <p:txBody>
          <a:bodyPr wrap="square" rtlCol="0">
            <a:spAutoFit/>
          </a:bodyPr>
          <a:lstStyle/>
          <a:p>
            <a:pPr marL="285750" indent="-285750">
              <a:buFont typeface="Arial" panose="020B0604020202020204" pitchFamily="34" charset="0"/>
              <a:buChar char="•"/>
            </a:pPr>
            <a:endParaRPr lang="en-US" sz="2000" dirty="0">
              <a:solidFill>
                <a:srgbClr val="121212"/>
              </a:solidFill>
            </a:endParaRPr>
          </a:p>
          <a:p>
            <a:pPr marL="285750" indent="-285750">
              <a:buFont typeface="Arial" panose="020B0604020202020204" pitchFamily="34" charset="0"/>
              <a:buChar char="•"/>
            </a:pPr>
            <a:r>
              <a:rPr lang="en-US" sz="2000" b="0" i="0" dirty="0">
                <a:solidFill>
                  <a:srgbClr val="121212"/>
                </a:solidFill>
                <a:effectLst/>
              </a:rPr>
              <a:t>In the United States alone, there are more than a </a:t>
            </a:r>
            <a:r>
              <a:rPr lang="en-US" sz="2400" b="1" i="0" dirty="0">
                <a:solidFill>
                  <a:srgbClr val="121212"/>
                </a:solidFill>
                <a:effectLst/>
              </a:rPr>
              <a:t>million</a:t>
            </a:r>
            <a:r>
              <a:rPr lang="en-US" sz="2000" b="0" i="0" dirty="0">
                <a:solidFill>
                  <a:srgbClr val="121212"/>
                </a:solidFill>
                <a:effectLst/>
              </a:rPr>
              <a:t> automobile accidents per year involving wildlife, racking up more than $8 billion in medical costs and vehicle repairs annually.</a:t>
            </a:r>
          </a:p>
          <a:p>
            <a:pPr marL="285750" indent="-285750">
              <a:buFont typeface="Arial" panose="020B0604020202020204" pitchFamily="34" charset="0"/>
              <a:buChar char="•"/>
            </a:pPr>
            <a:endParaRPr lang="en-US" sz="2000" dirty="0">
              <a:solidFill>
                <a:srgbClr val="121212"/>
              </a:solidFill>
            </a:endParaRPr>
          </a:p>
          <a:p>
            <a:pPr marL="285750" indent="-285750">
              <a:buFont typeface="Arial" panose="020B0604020202020204" pitchFamily="34" charset="0"/>
              <a:buChar char="•"/>
            </a:pPr>
            <a:r>
              <a:rPr lang="en-US" sz="2000" b="0" i="0" dirty="0">
                <a:solidFill>
                  <a:srgbClr val="121212"/>
                </a:solidFill>
                <a:effectLst/>
              </a:rPr>
              <a:t>According to some estimates, automobile collisions kill more than a million animals every day, making them the leading cause of death for many vertebrate species.</a:t>
            </a:r>
          </a:p>
          <a:p>
            <a:pPr marL="285750" indent="-285750">
              <a:buFont typeface="Arial" panose="020B0604020202020204" pitchFamily="34" charset="0"/>
              <a:buChar char="•"/>
            </a:pPr>
            <a:endParaRPr lang="en-US" sz="2000" dirty="0">
              <a:solidFill>
                <a:srgbClr val="121212"/>
              </a:solidFill>
            </a:endParaRPr>
          </a:p>
          <a:p>
            <a:pPr marL="285750" indent="-285750">
              <a:buFont typeface="Arial" panose="020B0604020202020204" pitchFamily="34" charset="0"/>
              <a:buChar char="•"/>
            </a:pPr>
            <a:r>
              <a:rPr lang="en-US" sz="2000" dirty="0">
                <a:solidFill>
                  <a:srgbClr val="121212"/>
                </a:solidFill>
              </a:rPr>
              <a:t>In addition to injury and mortality major roads can subdivide animal populations and further fragment their habitats, making it more difficult to forage for food, find mates and carry on their genetic legacy and avoid in-breeding.</a:t>
            </a:r>
          </a:p>
          <a:p>
            <a:pPr marL="285750" indent="-285750">
              <a:buFont typeface="Arial" panose="020B0604020202020204" pitchFamily="34" charset="0"/>
              <a:buChar char="•"/>
            </a:pPr>
            <a:endParaRPr lang="en-US" sz="2000" dirty="0">
              <a:solidFill>
                <a:srgbClr val="121212"/>
              </a:solidFill>
            </a:endParaRPr>
          </a:p>
          <a:p>
            <a:pPr marL="285750" indent="-285750">
              <a:buFont typeface="Arial" panose="020B0604020202020204" pitchFamily="34" charset="0"/>
              <a:buChar char="•"/>
            </a:pPr>
            <a:r>
              <a:rPr lang="en-US" sz="2000" b="0" i="0" dirty="0">
                <a:solidFill>
                  <a:srgbClr val="121212"/>
                </a:solidFill>
                <a:effectLst/>
              </a:rPr>
              <a:t>Bridges and tunnels specifically designed for animals and their movements can reduce the environmental impact of highways.</a:t>
            </a:r>
          </a:p>
          <a:p>
            <a:pPr marL="285750" indent="-285750">
              <a:buFont typeface="Arial" panose="020B0604020202020204" pitchFamily="34" charset="0"/>
              <a:buChar char="•"/>
            </a:pPr>
            <a:endParaRPr lang="en-US" dirty="0">
              <a:solidFill>
                <a:srgbClr val="121212"/>
              </a:solidFill>
              <a:latin typeface="GeographEditWeb"/>
            </a:endParaRPr>
          </a:p>
          <a:p>
            <a:pPr marL="285750" indent="-285750">
              <a:buFont typeface="Arial" panose="020B0604020202020204" pitchFamily="34" charset="0"/>
              <a:buChar char="•"/>
            </a:pPr>
            <a:endParaRPr lang="en-US" dirty="0">
              <a:solidFill>
                <a:srgbClr val="121212"/>
              </a:solidFill>
              <a:latin typeface="GeographEditWeb"/>
            </a:endParaRPr>
          </a:p>
          <a:p>
            <a:pPr marL="285750" indent="-285750">
              <a:buFont typeface="Arial" panose="020B0604020202020204" pitchFamily="34" charset="0"/>
              <a:buChar char="•"/>
            </a:pPr>
            <a:endParaRPr lang="en-US" dirty="0"/>
          </a:p>
        </p:txBody>
      </p:sp>
      <p:sp>
        <p:nvSpPr>
          <p:cNvPr id="9" name="Title 1">
            <a:extLst>
              <a:ext uri="{FF2B5EF4-FFF2-40B4-BE49-F238E27FC236}">
                <a16:creationId xmlns:a16="http://schemas.microsoft.com/office/drawing/2014/main" id="{B6F36A03-1CFA-7207-5F54-8D5A127C3CED}"/>
              </a:ext>
            </a:extLst>
          </p:cNvPr>
          <p:cNvSpPr>
            <a:spLocks noGrp="1"/>
          </p:cNvSpPr>
          <p:nvPr>
            <p:ph type="title"/>
          </p:nvPr>
        </p:nvSpPr>
        <p:spPr>
          <a:xfrm>
            <a:off x="1351096" y="322592"/>
            <a:ext cx="10515600" cy="829332"/>
          </a:xfrm>
        </p:spPr>
        <p:txBody>
          <a:bodyPr/>
          <a:lstStyle/>
          <a:p>
            <a:r>
              <a:rPr lang="en-US" dirty="0"/>
              <a:t>Wildlife crossings</a:t>
            </a:r>
          </a:p>
        </p:txBody>
      </p:sp>
    </p:spTree>
    <p:extLst>
      <p:ext uri="{BB962C8B-B14F-4D97-AF65-F5344CB8AC3E}">
        <p14:creationId xmlns:p14="http://schemas.microsoft.com/office/powerpoint/2010/main" val="206939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930" y="2184654"/>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6"/>
          <a:stretch>
            <a:fillRect/>
          </a:stretch>
        </p:blipFill>
        <p:spPr>
          <a:xfrm>
            <a:off x="10253472" y="4811979"/>
            <a:ext cx="1613224" cy="1726933"/>
          </a:xfrm>
        </p:spPr>
      </p:pic>
      <p:sp>
        <p:nvSpPr>
          <p:cNvPr id="3" name="TextBox 2">
            <a:extLst>
              <a:ext uri="{FF2B5EF4-FFF2-40B4-BE49-F238E27FC236}">
                <a16:creationId xmlns:a16="http://schemas.microsoft.com/office/drawing/2014/main" id="{051589E7-B7A3-CED0-F8E2-E02F5791EFE5}"/>
              </a:ext>
            </a:extLst>
          </p:cNvPr>
          <p:cNvSpPr txBox="1"/>
          <p:nvPr/>
        </p:nvSpPr>
        <p:spPr>
          <a:xfrm>
            <a:off x="1496259" y="1233999"/>
            <a:ext cx="7591294" cy="4708981"/>
          </a:xfrm>
          <a:prstGeom prst="rect">
            <a:avLst/>
          </a:prstGeom>
          <a:noFill/>
        </p:spPr>
        <p:txBody>
          <a:bodyPr wrap="square" rtlCol="0">
            <a:spAutoFit/>
          </a:bodyPr>
          <a:lstStyle/>
          <a:p>
            <a:pPr marL="285750" indent="-285750">
              <a:buFont typeface="Arial" panose="020B0604020202020204" pitchFamily="34" charset="0"/>
              <a:buChar char="•"/>
            </a:pPr>
            <a:r>
              <a:rPr lang="en-US" sz="2000" b="0" i="0" dirty="0">
                <a:solidFill>
                  <a:srgbClr val="121212"/>
                </a:solidFill>
                <a:effectLst/>
              </a:rPr>
              <a:t>Wildlife crossings can come in many forms, depending on the species involved and the geographic features of the land. The most common forms of wildlife crossing are bridges and overpasses, tunnels, viaducts and culverts. </a:t>
            </a:r>
          </a:p>
          <a:p>
            <a:pPr marL="285750" indent="-285750">
              <a:buFont typeface="Arial" panose="020B0604020202020204" pitchFamily="34" charset="0"/>
              <a:buChar char="•"/>
            </a:pPr>
            <a:endParaRPr lang="en-US" sz="2000" dirty="0">
              <a:solidFill>
                <a:srgbClr val="121212"/>
              </a:solidFill>
            </a:endParaRPr>
          </a:p>
          <a:p>
            <a:pPr marL="285750" indent="-285750">
              <a:buFont typeface="Arial" panose="020B0604020202020204" pitchFamily="34" charset="0"/>
              <a:buChar char="•"/>
            </a:pPr>
            <a:r>
              <a:rPr lang="en-US" sz="2000" b="0" i="0" dirty="0">
                <a:solidFill>
                  <a:srgbClr val="121212"/>
                </a:solidFill>
                <a:effectLst/>
              </a:rPr>
              <a:t>When successfully implemented, wildlife crossings can greatly reduce the likelihood of collisions, provide a safe corridor for animal transit and help reduce the ecological impact of highways by reconnecting animal habitats.</a:t>
            </a:r>
          </a:p>
          <a:p>
            <a:pPr marL="285750" indent="-285750">
              <a:buFont typeface="Arial" panose="020B0604020202020204" pitchFamily="34" charset="0"/>
              <a:buChar char="•"/>
            </a:pPr>
            <a:endParaRPr lang="en-US" sz="2000" dirty="0">
              <a:solidFill>
                <a:srgbClr val="121212"/>
              </a:solidFill>
            </a:endParaRPr>
          </a:p>
          <a:p>
            <a:pPr marL="285750" indent="-285750">
              <a:buFont typeface="Arial" panose="020B0604020202020204" pitchFamily="34" charset="0"/>
              <a:buChar char="•"/>
            </a:pPr>
            <a:r>
              <a:rPr lang="en-US" sz="2000" b="0" i="0" dirty="0">
                <a:solidFill>
                  <a:srgbClr val="121212"/>
                </a:solidFill>
                <a:effectLst/>
              </a:rPr>
              <a:t>The concept was first developed in France in the 1950s. It later took off in the Netherlands, where more than 600 crossings have been constructed to protect badgers, elk and other mammals.  The Dutch have constructed an overpass for wildlife that spans more than 0.5 miles!</a:t>
            </a:r>
            <a:endParaRPr lang="en-US" sz="2000" dirty="0"/>
          </a:p>
        </p:txBody>
      </p:sp>
      <p:sp>
        <p:nvSpPr>
          <p:cNvPr id="9" name="Title 1">
            <a:extLst>
              <a:ext uri="{FF2B5EF4-FFF2-40B4-BE49-F238E27FC236}">
                <a16:creationId xmlns:a16="http://schemas.microsoft.com/office/drawing/2014/main" id="{CCB5664B-D06F-9F04-52D1-3A4622D1FFE5}"/>
              </a:ext>
            </a:extLst>
          </p:cNvPr>
          <p:cNvSpPr>
            <a:spLocks noGrp="1"/>
          </p:cNvSpPr>
          <p:nvPr>
            <p:ph type="title"/>
          </p:nvPr>
        </p:nvSpPr>
        <p:spPr>
          <a:xfrm>
            <a:off x="1351096" y="322592"/>
            <a:ext cx="10515600" cy="829332"/>
          </a:xfrm>
        </p:spPr>
        <p:txBody>
          <a:bodyPr/>
          <a:lstStyle/>
          <a:p>
            <a:r>
              <a:rPr lang="en-US" dirty="0"/>
              <a:t>Wildlife crossings</a:t>
            </a:r>
          </a:p>
        </p:txBody>
      </p:sp>
    </p:spTree>
    <p:extLst>
      <p:ext uri="{BB962C8B-B14F-4D97-AF65-F5344CB8AC3E}">
        <p14:creationId xmlns:p14="http://schemas.microsoft.com/office/powerpoint/2010/main" val="78554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8"/>
          <a:stretch>
            <a:fillRect/>
          </a:stretch>
        </p:blipFill>
        <p:spPr>
          <a:xfrm>
            <a:off x="10253472" y="4811979"/>
            <a:ext cx="1613224" cy="1726933"/>
          </a:xfrm>
        </p:spPr>
      </p:pic>
      <p:pic>
        <p:nvPicPr>
          <p:cNvPr id="3" name="Picture 4">
            <a:extLst>
              <a:ext uri="{FF2B5EF4-FFF2-40B4-BE49-F238E27FC236}">
                <a16:creationId xmlns:a16="http://schemas.microsoft.com/office/drawing/2014/main" id="{475BAD52-DC4C-3183-7A7D-4BA4A5A12A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7981" y="399620"/>
            <a:ext cx="8857078" cy="59342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017CF7-1E58-49E2-786F-CCA8510A7DF8}"/>
              </a:ext>
            </a:extLst>
          </p:cNvPr>
          <p:cNvSpPr txBox="1"/>
          <p:nvPr/>
        </p:nvSpPr>
        <p:spPr>
          <a:xfrm>
            <a:off x="6787573" y="6059070"/>
            <a:ext cx="3287486" cy="276999"/>
          </a:xfrm>
          <a:prstGeom prst="rect">
            <a:avLst/>
          </a:prstGeom>
          <a:solidFill>
            <a:schemeClr val="bg1">
              <a:lumMod val="95000"/>
            </a:schemeClr>
          </a:solidFill>
        </p:spPr>
        <p:txBody>
          <a:bodyPr wrap="square" rtlCol="0">
            <a:spAutoFit/>
          </a:bodyPr>
          <a:lstStyle/>
          <a:p>
            <a:r>
              <a:rPr lang="en-US" sz="1200" b="1" i="0" dirty="0" err="1">
                <a:solidFill>
                  <a:srgbClr val="868686"/>
                </a:solidFill>
                <a:effectLst/>
                <a:latin typeface="Sintony"/>
              </a:rPr>
              <a:t>Natuurbrug</a:t>
            </a:r>
            <a:r>
              <a:rPr lang="en-US" sz="1200" b="1" i="0" dirty="0">
                <a:solidFill>
                  <a:srgbClr val="868686"/>
                </a:solidFill>
                <a:effectLst/>
                <a:latin typeface="Sintony"/>
              </a:rPr>
              <a:t> </a:t>
            </a:r>
            <a:r>
              <a:rPr lang="en-US" sz="1200" b="1" i="0" dirty="0" err="1">
                <a:solidFill>
                  <a:srgbClr val="868686"/>
                </a:solidFill>
                <a:effectLst/>
                <a:latin typeface="Sintony"/>
              </a:rPr>
              <a:t>Zanderij</a:t>
            </a:r>
            <a:r>
              <a:rPr lang="en-US" sz="1200" b="1" i="0" dirty="0">
                <a:solidFill>
                  <a:srgbClr val="868686"/>
                </a:solidFill>
                <a:effectLst/>
                <a:latin typeface="Sintony"/>
              </a:rPr>
              <a:t> </a:t>
            </a:r>
            <a:r>
              <a:rPr lang="en-US" sz="1200" b="1" i="0" dirty="0" err="1">
                <a:solidFill>
                  <a:srgbClr val="868686"/>
                </a:solidFill>
                <a:effectLst/>
                <a:latin typeface="Sintony"/>
              </a:rPr>
              <a:t>Crailoo</a:t>
            </a:r>
            <a:r>
              <a:rPr lang="en-US" sz="1200" b="1" i="0" dirty="0">
                <a:solidFill>
                  <a:srgbClr val="868686"/>
                </a:solidFill>
                <a:effectLst/>
                <a:latin typeface="Sintony"/>
              </a:rPr>
              <a:t> in the Netherlands</a:t>
            </a:r>
            <a:endParaRPr lang="en-US" sz="1200" dirty="0"/>
          </a:p>
        </p:txBody>
      </p:sp>
    </p:spTree>
    <p:extLst>
      <p:ext uri="{BB962C8B-B14F-4D97-AF65-F5344CB8AC3E}">
        <p14:creationId xmlns:p14="http://schemas.microsoft.com/office/powerpoint/2010/main" val="265787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8"/>
          <a:stretch>
            <a:fillRect/>
          </a:stretch>
        </p:blipFill>
        <p:spPr>
          <a:xfrm>
            <a:off x="10253472" y="4811979"/>
            <a:ext cx="1613224" cy="1726933"/>
          </a:xfrm>
        </p:spPr>
      </p:pic>
      <p:sp>
        <p:nvSpPr>
          <p:cNvPr id="2" name="Title 1">
            <a:extLst>
              <a:ext uri="{FF2B5EF4-FFF2-40B4-BE49-F238E27FC236}">
                <a16:creationId xmlns:a16="http://schemas.microsoft.com/office/drawing/2014/main" id="{AB6BDB2F-ECC3-9179-2961-526E8786FE0D}"/>
              </a:ext>
            </a:extLst>
          </p:cNvPr>
          <p:cNvSpPr>
            <a:spLocks noGrp="1"/>
          </p:cNvSpPr>
          <p:nvPr>
            <p:ph type="title"/>
          </p:nvPr>
        </p:nvSpPr>
        <p:spPr>
          <a:xfrm>
            <a:off x="1351096" y="322592"/>
            <a:ext cx="10515600" cy="829332"/>
          </a:xfrm>
        </p:spPr>
        <p:txBody>
          <a:bodyPr/>
          <a:lstStyle/>
          <a:p>
            <a:r>
              <a:rPr lang="en-US" dirty="0"/>
              <a:t>Wildlife crossings</a:t>
            </a:r>
          </a:p>
        </p:txBody>
      </p:sp>
      <p:sp>
        <p:nvSpPr>
          <p:cNvPr id="3" name="TextBox 2">
            <a:extLst>
              <a:ext uri="{FF2B5EF4-FFF2-40B4-BE49-F238E27FC236}">
                <a16:creationId xmlns:a16="http://schemas.microsoft.com/office/drawing/2014/main" id="{D573AC38-3FEE-D476-158F-55606C6F81A4}"/>
              </a:ext>
            </a:extLst>
          </p:cNvPr>
          <p:cNvSpPr txBox="1"/>
          <p:nvPr/>
        </p:nvSpPr>
        <p:spPr>
          <a:xfrm>
            <a:off x="1517392" y="1372641"/>
            <a:ext cx="7846553" cy="526297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121212"/>
                </a:solidFill>
              </a:rPr>
              <a:t>I</a:t>
            </a:r>
            <a:r>
              <a:rPr lang="en-US" sz="2000" b="0" i="0" dirty="0">
                <a:solidFill>
                  <a:srgbClr val="121212"/>
                </a:solidFill>
                <a:effectLst/>
              </a:rPr>
              <a:t>n Banff National Park in Alberta, Canada. Between 1996 and 2016, 44 structures — six bridges and 38 underpasses — were built for wildlife to traverse the Trans-Canada Highway, the nation's longest road, which bisects the park.</a:t>
            </a:r>
          </a:p>
          <a:p>
            <a:pPr marL="285750" indent="-285750">
              <a:buFont typeface="Arial" panose="020B0604020202020204" pitchFamily="34" charset="0"/>
              <a:buChar char="•"/>
            </a:pPr>
            <a:endParaRPr lang="en-US" sz="2000" dirty="0">
              <a:solidFill>
                <a:srgbClr val="121212"/>
              </a:solidFill>
            </a:endParaRPr>
          </a:p>
          <a:p>
            <a:pPr marL="285750" indent="-285750">
              <a:buFont typeface="Arial" panose="020B0604020202020204" pitchFamily="34" charset="0"/>
              <a:buChar char="•"/>
            </a:pPr>
            <a:r>
              <a:rPr lang="en-US" sz="2000" b="0" i="0" dirty="0">
                <a:solidFill>
                  <a:srgbClr val="121212"/>
                </a:solidFill>
                <a:effectLst/>
              </a:rPr>
              <a:t>Since its construction park officials documented more than 150,000 crossings by mammals such as elk, moose, black bears, cougar, and grizzly bears. </a:t>
            </a:r>
          </a:p>
          <a:p>
            <a:pPr marL="285750" indent="-285750">
              <a:buFont typeface="Arial" panose="020B0604020202020204" pitchFamily="34" charset="0"/>
              <a:buChar char="•"/>
            </a:pPr>
            <a:endParaRPr lang="en-US" sz="2000" dirty="0">
              <a:solidFill>
                <a:srgbClr val="121212"/>
              </a:solidFill>
            </a:endParaRPr>
          </a:p>
          <a:p>
            <a:pPr marL="285750" indent="-285750">
              <a:buFont typeface="Arial" panose="020B0604020202020204" pitchFamily="34" charset="0"/>
              <a:buChar char="•"/>
            </a:pPr>
            <a:r>
              <a:rPr lang="en-US" sz="2000" b="0" i="0" dirty="0">
                <a:solidFill>
                  <a:srgbClr val="121212"/>
                </a:solidFill>
                <a:effectLst/>
              </a:rPr>
              <a:t>Recent studies demonstrated that the corridors have specifically helped the grizzly bears maintain a wide enough selection of mates to stabilize their genetic flow. </a:t>
            </a:r>
          </a:p>
          <a:p>
            <a:pPr marL="285750" indent="-285750">
              <a:buFont typeface="Arial" panose="020B0604020202020204" pitchFamily="34" charset="0"/>
              <a:buChar char="•"/>
            </a:pPr>
            <a:endParaRPr lang="en-US" sz="2000" dirty="0">
              <a:solidFill>
                <a:srgbClr val="121212"/>
              </a:solidFill>
            </a:endParaRPr>
          </a:p>
          <a:p>
            <a:pPr marL="285750" indent="-285750">
              <a:buFont typeface="Arial" panose="020B0604020202020204" pitchFamily="34" charset="0"/>
              <a:buChar char="•"/>
            </a:pPr>
            <a:r>
              <a:rPr lang="en-US" sz="2000" b="0" i="0" dirty="0">
                <a:solidFill>
                  <a:srgbClr val="121212"/>
                </a:solidFill>
                <a:effectLst/>
              </a:rPr>
              <a:t>In addition, the mitigation contributed to an </a:t>
            </a:r>
            <a:r>
              <a:rPr lang="en-US" sz="2000" b="1" i="1" dirty="0">
                <a:solidFill>
                  <a:srgbClr val="121212"/>
                </a:solidFill>
                <a:effectLst/>
              </a:rPr>
              <a:t>80% reduction</a:t>
            </a:r>
            <a:r>
              <a:rPr lang="en-US" sz="2000" b="0" i="0" dirty="0">
                <a:solidFill>
                  <a:srgbClr val="121212"/>
                </a:solidFill>
                <a:effectLst/>
              </a:rPr>
              <a:t> in motor accidents involving wildlife!</a:t>
            </a:r>
          </a:p>
          <a:p>
            <a:pPr marL="285750" indent="-285750">
              <a:buFont typeface="Arial" panose="020B0604020202020204" pitchFamily="34" charset="0"/>
              <a:buChar char="•"/>
            </a:pPr>
            <a:endParaRPr lang="en-US" dirty="0">
              <a:solidFill>
                <a:srgbClr val="121212"/>
              </a:solidFill>
              <a:latin typeface="GeographEditWeb"/>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8065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D4730122-EC9C-9B26-69EC-9896153E1EDF}"/>
              </a:ext>
            </a:extLst>
          </p:cNvPr>
          <p:cNvPicPr>
            <a:picLocks noChangeAspect="1"/>
          </p:cNvPicPr>
          <p:nvPr/>
        </p:nvPicPr>
        <p:blipFill>
          <a:blip r:embed="rId2"/>
          <a:stretch>
            <a:fillRect/>
          </a:stretch>
        </p:blipFill>
        <p:spPr>
          <a:xfrm>
            <a:off x="11027516" y="5328725"/>
            <a:ext cx="1281289" cy="1371600"/>
          </a:xfrm>
          <a:prstGeom prst="rect">
            <a:avLst/>
          </a:prstGeom>
        </p:spPr>
      </p:pic>
      <p:sp>
        <p:nvSpPr>
          <p:cNvPr id="3" name="TextBox 2">
            <a:extLst>
              <a:ext uri="{FF2B5EF4-FFF2-40B4-BE49-F238E27FC236}">
                <a16:creationId xmlns:a16="http://schemas.microsoft.com/office/drawing/2014/main" id="{6B720873-9B22-3D4D-FD28-59A835C1714C}"/>
              </a:ext>
            </a:extLst>
          </p:cNvPr>
          <p:cNvSpPr txBox="1"/>
          <p:nvPr/>
        </p:nvSpPr>
        <p:spPr>
          <a:xfrm>
            <a:off x="2170768" y="1034183"/>
            <a:ext cx="7331978" cy="5447645"/>
          </a:xfrm>
          <a:prstGeom prst="rect">
            <a:avLst/>
          </a:prstGeom>
          <a:noFill/>
        </p:spPr>
        <p:txBody>
          <a:bodyPr wrap="square" rtlCol="0">
            <a:spAutoFit/>
          </a:bodyPr>
          <a:lstStyle/>
          <a:p>
            <a:pPr algn="ctr"/>
            <a:r>
              <a:rPr lang="en-US" sz="3600" dirty="0"/>
              <a:t>SO WHERE IS KENTUCKY???</a:t>
            </a:r>
          </a:p>
          <a:p>
            <a:pPr algn="ctr"/>
            <a:endParaRPr lang="en-US" sz="3600" dirty="0"/>
          </a:p>
          <a:p>
            <a:pPr algn="ctr"/>
            <a:endParaRPr lang="en-US" sz="36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r>
              <a:rPr lang="en-US" sz="2800" dirty="0"/>
              <a:t>Answer: We’re working on it</a:t>
            </a:r>
            <a:r>
              <a:rPr lang="en-US" sz="3600" dirty="0"/>
              <a:t>!</a:t>
            </a:r>
          </a:p>
          <a:p>
            <a:endParaRPr lang="en-US" dirty="0"/>
          </a:p>
          <a:p>
            <a:endParaRPr lang="en-US" dirty="0"/>
          </a:p>
        </p:txBody>
      </p:sp>
      <p:pic>
        <p:nvPicPr>
          <p:cNvPr id="1028" name="Picture 4" descr="Home | KYTC">
            <a:extLst>
              <a:ext uri="{FF2B5EF4-FFF2-40B4-BE49-F238E27FC236}">
                <a16:creationId xmlns:a16="http://schemas.microsoft.com/office/drawing/2014/main" id="{81B820E1-C4F3-7DD3-CA41-73F3C406C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2400300"/>
            <a:ext cx="72009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0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8"/>
          <a:stretch>
            <a:fillRect/>
          </a:stretch>
        </p:blipFill>
        <p:spPr>
          <a:xfrm>
            <a:off x="10253472" y="4811979"/>
            <a:ext cx="1613224" cy="1726933"/>
          </a:xfrm>
        </p:spPr>
      </p:pic>
      <p:sp>
        <p:nvSpPr>
          <p:cNvPr id="7" name="TextBox 6">
            <a:extLst>
              <a:ext uri="{FF2B5EF4-FFF2-40B4-BE49-F238E27FC236}">
                <a16:creationId xmlns:a16="http://schemas.microsoft.com/office/drawing/2014/main" id="{625C8F06-72A6-6F0D-2007-A0C14F826555}"/>
              </a:ext>
            </a:extLst>
          </p:cNvPr>
          <p:cNvSpPr txBox="1"/>
          <p:nvPr/>
        </p:nvSpPr>
        <p:spPr>
          <a:xfrm>
            <a:off x="1259296" y="399393"/>
            <a:ext cx="10532654" cy="707886"/>
          </a:xfrm>
          <a:prstGeom prst="rect">
            <a:avLst/>
          </a:prstGeom>
          <a:noFill/>
        </p:spPr>
        <p:txBody>
          <a:bodyPr wrap="square" rtlCol="0">
            <a:spAutoFit/>
          </a:bodyPr>
          <a:lstStyle/>
          <a:p>
            <a:r>
              <a:rPr lang="en-US" sz="4000" b="1" cap="all" dirty="0">
                <a:solidFill>
                  <a:schemeClr val="accent1"/>
                </a:solidFill>
                <a:latin typeface="+mj-lt"/>
                <a:ea typeface="+mj-ea"/>
                <a:cs typeface="+mj-cs"/>
              </a:rPr>
              <a:t>NEW FUNDS AVAILABLE TO STATE DOTs!!</a:t>
            </a:r>
          </a:p>
        </p:txBody>
      </p:sp>
      <p:sp>
        <p:nvSpPr>
          <p:cNvPr id="9" name="TextBox 8">
            <a:extLst>
              <a:ext uri="{FF2B5EF4-FFF2-40B4-BE49-F238E27FC236}">
                <a16:creationId xmlns:a16="http://schemas.microsoft.com/office/drawing/2014/main" id="{65A59394-06B5-B458-4FCE-BBD8C8AD9AF6}"/>
              </a:ext>
            </a:extLst>
          </p:cNvPr>
          <p:cNvSpPr txBox="1"/>
          <p:nvPr/>
        </p:nvSpPr>
        <p:spPr>
          <a:xfrm>
            <a:off x="1555241" y="1770376"/>
            <a:ext cx="7331978"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A grant funding opportunity to study and construct wildlife crossings through the FHWA’s Wildlife Crossing Pilot Program (WCPP) went live in April of this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Applications were due to FHWA by August 1!</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Kentucky Transportation Cabinet, with the help of consultants, worked quickly to get a proposal together to receive some funds through the first round of selections later this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Essentially started from scratch but in 3 months built quite an impressive team of stakeholders.</a:t>
            </a:r>
            <a:endParaRPr lang="en-US" dirty="0"/>
          </a:p>
        </p:txBody>
      </p:sp>
    </p:spTree>
    <p:extLst>
      <p:ext uri="{BB962C8B-B14F-4D97-AF65-F5344CB8AC3E}">
        <p14:creationId xmlns:p14="http://schemas.microsoft.com/office/powerpoint/2010/main" val="273574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D4730122-EC9C-9B26-69EC-9896153E1EDF}"/>
              </a:ext>
            </a:extLst>
          </p:cNvPr>
          <p:cNvPicPr>
            <a:picLocks noChangeAspect="1"/>
          </p:cNvPicPr>
          <p:nvPr/>
        </p:nvPicPr>
        <p:blipFill>
          <a:blip r:embed="rId2"/>
          <a:stretch>
            <a:fillRect/>
          </a:stretch>
        </p:blipFill>
        <p:spPr>
          <a:xfrm>
            <a:off x="11027516" y="5328725"/>
            <a:ext cx="1281289" cy="1371600"/>
          </a:xfrm>
          <a:prstGeom prst="rect">
            <a:avLst/>
          </a:prstGeom>
        </p:spPr>
      </p:pic>
      <p:sp>
        <p:nvSpPr>
          <p:cNvPr id="3" name="TextBox 2">
            <a:extLst>
              <a:ext uri="{FF2B5EF4-FFF2-40B4-BE49-F238E27FC236}">
                <a16:creationId xmlns:a16="http://schemas.microsoft.com/office/drawing/2014/main" id="{EC6ECE27-D87C-2AEE-EC0D-CD7FCB51D6B8}"/>
              </a:ext>
            </a:extLst>
          </p:cNvPr>
          <p:cNvSpPr txBox="1"/>
          <p:nvPr/>
        </p:nvSpPr>
        <p:spPr>
          <a:xfrm>
            <a:off x="577014" y="1919194"/>
            <a:ext cx="8674842" cy="4339650"/>
          </a:xfrm>
          <a:prstGeom prst="rect">
            <a:avLst/>
          </a:prstGeom>
          <a:noFill/>
        </p:spPr>
        <p:txBody>
          <a:bodyPr wrap="square" rtlCol="0">
            <a:spAutoFit/>
          </a:bodyPr>
          <a:lstStyle/>
          <a:p>
            <a:r>
              <a:rPr lang="en-US" sz="4800" dirty="0">
                <a:solidFill>
                  <a:schemeClr val="bg2">
                    <a:lumMod val="90000"/>
                    <a:lumOff val="10000"/>
                  </a:schemeClr>
                </a:solidFill>
              </a:rPr>
              <a:t>KENTUCKY’s </a:t>
            </a:r>
          </a:p>
          <a:p>
            <a:r>
              <a:rPr lang="en-US" sz="4800" dirty="0">
                <a:solidFill>
                  <a:schemeClr val="bg2">
                    <a:lumMod val="90000"/>
                    <a:lumOff val="10000"/>
                  </a:schemeClr>
                </a:solidFill>
              </a:rPr>
              <a:t>WCPP GRANT </a:t>
            </a:r>
          </a:p>
          <a:p>
            <a:r>
              <a:rPr lang="en-US" sz="4800" dirty="0">
                <a:solidFill>
                  <a:schemeClr val="bg2">
                    <a:lumMod val="90000"/>
                    <a:lumOff val="10000"/>
                  </a:schemeClr>
                </a:solidFill>
              </a:rPr>
              <a:t>PROPOSAL</a:t>
            </a:r>
          </a:p>
          <a:p>
            <a:endParaRPr lang="en-US" sz="4800" dirty="0">
              <a:solidFill>
                <a:schemeClr val="bg2">
                  <a:lumMod val="90000"/>
                  <a:lumOff val="10000"/>
                </a:schemeClr>
              </a:solidFill>
            </a:endParaRPr>
          </a:p>
          <a:p>
            <a:r>
              <a:rPr lang="en-US" sz="4800" dirty="0">
                <a:solidFill>
                  <a:schemeClr val="bg2">
                    <a:lumMod val="90000"/>
                    <a:lumOff val="10000"/>
                  </a:schemeClr>
                </a:solidFill>
              </a:rPr>
              <a:t>AWARDED!</a:t>
            </a:r>
          </a:p>
          <a:p>
            <a:endParaRPr lang="en-US" dirty="0"/>
          </a:p>
          <a:p>
            <a:endParaRPr lang="en-US" dirty="0"/>
          </a:p>
        </p:txBody>
      </p:sp>
      <p:pic>
        <p:nvPicPr>
          <p:cNvPr id="5" name="Picture 4" descr="Timeline&#10;&#10;Description automatically generated with medium confidence">
            <a:extLst>
              <a:ext uri="{FF2B5EF4-FFF2-40B4-BE49-F238E27FC236}">
                <a16:creationId xmlns:a16="http://schemas.microsoft.com/office/drawing/2014/main" id="{8514E89A-E47A-F9C3-EFFA-0E5942B7AA2A}"/>
              </a:ext>
            </a:extLst>
          </p:cNvPr>
          <p:cNvPicPr>
            <a:picLocks noChangeAspect="1"/>
          </p:cNvPicPr>
          <p:nvPr/>
        </p:nvPicPr>
        <p:blipFill>
          <a:blip r:embed="rId3"/>
          <a:stretch>
            <a:fillRect/>
          </a:stretch>
        </p:blipFill>
        <p:spPr>
          <a:xfrm>
            <a:off x="5179868" y="0"/>
            <a:ext cx="5299364" cy="6858000"/>
          </a:xfrm>
          <a:prstGeom prst="rect">
            <a:avLst/>
          </a:prstGeom>
        </p:spPr>
      </p:pic>
    </p:spTree>
    <p:extLst>
      <p:ext uri="{BB962C8B-B14F-4D97-AF65-F5344CB8AC3E}">
        <p14:creationId xmlns:p14="http://schemas.microsoft.com/office/powerpoint/2010/main" val="150028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8"/>
          <a:stretch>
            <a:fillRect/>
          </a:stretch>
        </p:blipFill>
        <p:spPr>
          <a:xfrm>
            <a:off x="10253472" y="4811979"/>
            <a:ext cx="1613224" cy="1726933"/>
          </a:xfrm>
        </p:spPr>
      </p:pic>
      <p:sp>
        <p:nvSpPr>
          <p:cNvPr id="7" name="TextBox 6">
            <a:extLst>
              <a:ext uri="{FF2B5EF4-FFF2-40B4-BE49-F238E27FC236}">
                <a16:creationId xmlns:a16="http://schemas.microsoft.com/office/drawing/2014/main" id="{625C8F06-72A6-6F0D-2007-A0C14F826555}"/>
              </a:ext>
            </a:extLst>
          </p:cNvPr>
          <p:cNvSpPr txBox="1"/>
          <p:nvPr/>
        </p:nvSpPr>
        <p:spPr>
          <a:xfrm>
            <a:off x="1259296" y="399393"/>
            <a:ext cx="10532654" cy="707886"/>
          </a:xfrm>
          <a:prstGeom prst="rect">
            <a:avLst/>
          </a:prstGeom>
          <a:noFill/>
        </p:spPr>
        <p:txBody>
          <a:bodyPr wrap="square" rtlCol="0">
            <a:spAutoFit/>
          </a:bodyPr>
          <a:lstStyle/>
          <a:p>
            <a:r>
              <a:rPr lang="en-US" sz="4000" b="1" cap="all" dirty="0">
                <a:solidFill>
                  <a:schemeClr val="accent1"/>
                </a:solidFill>
                <a:latin typeface="+mj-lt"/>
                <a:ea typeface="+mj-ea"/>
                <a:cs typeface="+mj-cs"/>
              </a:rPr>
              <a:t>What will we study</a:t>
            </a:r>
          </a:p>
        </p:txBody>
      </p:sp>
      <p:sp>
        <p:nvSpPr>
          <p:cNvPr id="2" name="TextBox 1">
            <a:extLst>
              <a:ext uri="{FF2B5EF4-FFF2-40B4-BE49-F238E27FC236}">
                <a16:creationId xmlns:a16="http://schemas.microsoft.com/office/drawing/2014/main" id="{CCAEF056-E479-FB90-B475-921E74748A49}"/>
              </a:ext>
            </a:extLst>
          </p:cNvPr>
          <p:cNvSpPr txBox="1"/>
          <p:nvPr/>
        </p:nvSpPr>
        <p:spPr>
          <a:xfrm>
            <a:off x="1555241" y="1741830"/>
            <a:ext cx="7435327"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t>Applying for non-construction funds initially to start the research and data collection phase.</a:t>
            </a:r>
          </a:p>
          <a:p>
            <a:pPr marL="285750" indent="-285750">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b="0" i="0" u="none" strike="noStrike" baseline="0" dirty="0"/>
              <a:t>KYTC intends to coordinate with multiple agencies and environmental experts to develop a process and identify strategies that will provide substantial safety benefits and advance safe, efficient transportation, in an environmentally sustainable manner.</a:t>
            </a:r>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dirty="0"/>
              <a:t>If funded KYTC will implement a planning process that has two compatible and beneficial scopes—a Statewide plan and a focused pilot corridor study to identify potential solutions that could be implemented throughout the state.</a:t>
            </a:r>
          </a:p>
          <a:p>
            <a:endParaRPr lang="en-US" dirty="0"/>
          </a:p>
        </p:txBody>
      </p:sp>
    </p:spTree>
    <p:extLst>
      <p:ext uri="{BB962C8B-B14F-4D97-AF65-F5344CB8AC3E}">
        <p14:creationId xmlns:p14="http://schemas.microsoft.com/office/powerpoint/2010/main" val="3924332989"/>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FFFFFF"/>
      </a:dk2>
      <a:lt2>
        <a:srgbClr val="023160"/>
      </a:lt2>
      <a:accent1>
        <a:srgbClr val="3ABCF6"/>
      </a:accent1>
      <a:accent2>
        <a:srgbClr val="000000"/>
      </a:accent2>
      <a:accent3>
        <a:srgbClr val="FFFFFF"/>
      </a:accent3>
      <a:accent4>
        <a:srgbClr val="0033A0"/>
      </a:accent4>
      <a:accent5>
        <a:srgbClr val="034A90"/>
      </a:accent5>
      <a:accent6>
        <a:srgbClr val="F2F2F2"/>
      </a:accent6>
      <a:hlink>
        <a:srgbClr val="0563C1"/>
      </a:hlink>
      <a:folHlink>
        <a:srgbClr val="494453"/>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tnering Conference 2023 Template.potx" id="{96DD4897-CD8E-4E5D-B30D-E5C0D87DD611}" vid="{6B4BC420-5E7A-4090-8689-BF85589EA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65481eb4f3d4be0bc1559c8efc3801e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C3E671-DCBD-4885-B945-D1CC1B120672}"/>
</file>

<file path=customXml/itemProps2.xml><?xml version="1.0" encoding="utf-8"?>
<ds:datastoreItem xmlns:ds="http://schemas.openxmlformats.org/officeDocument/2006/customXml" ds:itemID="{1B19A930-1B99-4E6A-8FC0-F4EC96DB90CA}">
  <ds:schemaRefs>
    <ds:schemaRef ds:uri="http://purl.org/dc/elements/1.1/"/>
    <ds:schemaRef ds:uri="230e9df3-be65-4c73-a93b-d1236ebd677e"/>
    <ds:schemaRef ds:uri="71af3243-3dd4-4a8d-8c0d-dd76da1f02a5"/>
    <ds:schemaRef ds:uri="http://purl.org/dc/terms/"/>
    <ds:schemaRef ds:uri="http://schemas.microsoft.com/office/infopath/2007/PartnerControls"/>
    <ds:schemaRef ds:uri="http://schemas.microsoft.com/office/2006/documentManagement/types"/>
    <ds:schemaRef ds:uri="http://www.w3.org/XML/1998/namespace"/>
    <ds:schemaRef ds:uri="16c05727-aa75-4e4a-9b5f-8a80a1165891"/>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B8D7BA3-8A6F-4F51-B1EE-3B01AA004F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Partnering Conference 2023 Template</Template>
  <TotalTime>1044</TotalTime>
  <Words>973</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Next LT Pro</vt:lpstr>
      <vt:lpstr>Calibri</vt:lpstr>
      <vt:lpstr>GeographEditWeb</vt:lpstr>
      <vt:lpstr>Ringside-Narrow</vt:lpstr>
      <vt:lpstr>Sintony</vt:lpstr>
      <vt:lpstr>Office Theme</vt:lpstr>
      <vt:lpstr>Wildlife Crossings</vt:lpstr>
      <vt:lpstr>Wildlife crossings</vt:lpstr>
      <vt:lpstr>Wildlife crossings</vt:lpstr>
      <vt:lpstr>PowerPoint Presentation</vt:lpstr>
      <vt:lpstr>Wildlife crossings</vt:lpstr>
      <vt:lpstr>PowerPoint Presentation</vt:lpstr>
      <vt:lpstr>PowerPoint Presentation</vt:lpstr>
      <vt:lpstr>PowerPoint Presentation</vt:lpstr>
      <vt:lpstr>PowerPoint Presentation</vt:lpstr>
      <vt:lpstr>PowerPoint Presentation</vt:lpstr>
      <vt:lpstr>Why That specific Corridor?</vt:lpstr>
      <vt:lpstr>Why That specific Corridor?</vt:lpstr>
      <vt:lpstr>PowerPoint Presentation</vt:lpstr>
      <vt:lpstr>PowerPoint Presentation</vt:lpstr>
      <vt:lpstr>PLEASE STAY TUNED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Wildlife Crossings</dc:title>
  <dc:creator>Mallatratt, Kim</dc:creator>
  <cp:lastModifiedBy>Cruikshank, Cassondra L (KYTC)</cp:lastModifiedBy>
  <cp:revision>34</cp:revision>
  <dcterms:created xsi:type="dcterms:W3CDTF">2023-08-24T11:57:34Z</dcterms:created>
  <dcterms:modified xsi:type="dcterms:W3CDTF">2024-01-09T18:41:19Z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0x010100B4AE620AAE2AEB4487F1A743D73B8D7F</vt:lpwstr>
  </property>
</Properties>
</file>